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9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56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0" r:id="rId10"/>
    <p:sldId id="292" r:id="rId11"/>
    <p:sldId id="294" r:id="rId12"/>
    <p:sldId id="293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3" r:id="rId21"/>
    <p:sldId id="304" r:id="rId22"/>
    <p:sldId id="305" r:id="rId23"/>
    <p:sldId id="306" r:id="rId24"/>
    <p:sldId id="307" r:id="rId25"/>
    <p:sldId id="302" r:id="rId26"/>
    <p:sldId id="308" r:id="rId27"/>
    <p:sldId id="309" r:id="rId28"/>
    <p:sldId id="310" r:id="rId29"/>
    <p:sldId id="312" r:id="rId30"/>
    <p:sldId id="311" r:id="rId31"/>
    <p:sldId id="271" r:id="rId32"/>
    <p:sldId id="279" r:id="rId33"/>
    <p:sldId id="281" r:id="rId34"/>
    <p:sldId id="280" r:id="rId35"/>
    <p:sldId id="257" r:id="rId36"/>
    <p:sldId id="275" r:id="rId37"/>
    <p:sldId id="276" r:id="rId38"/>
    <p:sldId id="282" r:id="rId3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  <p14:sldId id="284"/>
            <p14:sldId id="285"/>
            <p14:sldId id="286"/>
            <p14:sldId id="287"/>
            <p14:sldId id="288"/>
            <p14:sldId id="289"/>
            <p14:sldId id="291"/>
            <p14:sldId id="290"/>
            <p14:sldId id="292"/>
            <p14:sldId id="294"/>
            <p14:sldId id="293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302"/>
            <p14:sldId id="308"/>
            <p14:sldId id="309"/>
            <p14:sldId id="310"/>
            <p14:sldId id="312"/>
            <p14:sldId id="311"/>
          </p14:sldIdLst>
        </p14:section>
        <p14:section name="设计、平滑、添加注释、协作、操作说明搜索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了解详细信息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40"/>
    </p:cViewPr>
  </p:sorterViewPr>
  <p:notesViewPr>
    <p:cSldViewPr snapToGrid="0">
      <p:cViewPr varScale="1">
        <p:scale>
          <a:sx n="75" d="100"/>
          <a:sy n="75" d="100"/>
        </p:scale>
        <p:origin x="361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071E02-3F1A-4B0B-8EE9-4F1B741D960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2022/7/20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1DCBD32-5E35-4514-9815-F3DDD3668777}" type="datetime1">
              <a:rPr lang="zh-CN" altLang="en-US" smtClean="0"/>
              <a:t>2022/7/20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3974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8677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4786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5959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40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1898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8571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2642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963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7475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401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118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0AFDC1-AB40-4941-83E0-44D5ED544864}" type="datetime1">
              <a:rPr lang="zh-CN" altLang="en-US" noProof="0" smtClean="0"/>
              <a:t>2022/7/20</a:t>
            </a:fld>
            <a:endParaRPr lang="zh-CN" altLang="en-US" noProof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814A537-FBC6-4533-8B31-767E68D33208}" type="datetime1">
              <a:rPr lang="zh-CN" altLang="en-US" noProof="0" smtClean="0"/>
              <a:t>2022/7/20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8" name="直接连接符​​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Dr4y167jH/?spm_id_from=trigger_reload&amp;vd_source=d725c7189b43ec52e35cf0f59d3bdcc1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lor_mode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22022004@nustti.edu.c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7.png"/><Relationship Id="rId5" Type="http://schemas.microsoft.com/office/2017/04/relationships/track" Target="../media/track1.vtt"/><Relationship Id="rId4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hyperlink" Target="http://go.microsoft.com/fwlink/?LinkId=62332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zh-CN" altLang="en-US" sz="4800" dirty="0">
                <a:solidFill>
                  <a:schemeClr val="bg1"/>
                </a:solidFill>
              </a:rPr>
              <a:t>数字图像处理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CN" altLang="en-US" sz="24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叶志鹏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数字图像处理是什么技术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42905" cy="48229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数字图像处理技术是以</a:t>
            </a:r>
            <a:r>
              <a:rPr lang="zh-CN" altLang="en-US" sz="2000" dirty="0">
                <a:solidFill>
                  <a:srgbClr val="FF0000"/>
                </a:solidFill>
              </a:rPr>
              <a:t>离散</a:t>
            </a:r>
            <a:r>
              <a:rPr lang="zh-CN" altLang="en-US" sz="2000" dirty="0"/>
              <a:t>数字图像为处理对象，通过</a:t>
            </a:r>
            <a:r>
              <a:rPr lang="zh-CN" altLang="en-US" sz="2000" dirty="0">
                <a:solidFill>
                  <a:srgbClr val="FF0000"/>
                </a:solidFill>
              </a:rPr>
              <a:t>计算机</a:t>
            </a:r>
            <a:r>
              <a:rPr lang="zh-CN" altLang="en-US" sz="2000" dirty="0"/>
              <a:t>对图像进行处理，以帮助人类更好地从图像中获取信息。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两个主要应用领域：</a:t>
            </a:r>
            <a:r>
              <a:rPr lang="en-US" altLang="zh-CN" sz="2000" dirty="0"/>
              <a:t>1. </a:t>
            </a:r>
            <a:r>
              <a:rPr lang="zh-CN" altLang="en-US" sz="2000" dirty="0">
                <a:solidFill>
                  <a:srgbClr val="FF0000"/>
                </a:solidFill>
              </a:rPr>
              <a:t>改善图示信息</a:t>
            </a:r>
            <a:r>
              <a:rPr lang="zh-CN" altLang="en-US" sz="2000" dirty="0"/>
              <a:t>以便</a:t>
            </a:r>
            <a:r>
              <a:rPr lang="zh-CN" altLang="en-US" sz="2000" u="sng" dirty="0">
                <a:uFill>
                  <a:solidFill>
                    <a:schemeClr val="accent1"/>
                  </a:solidFill>
                </a:uFill>
              </a:rPr>
              <a:t>人们</a:t>
            </a:r>
            <a:r>
              <a:rPr lang="zh-CN" altLang="en-US" sz="2000" dirty="0"/>
              <a:t>解释； </a:t>
            </a:r>
            <a:r>
              <a:rPr lang="en-US" altLang="zh-CN" sz="2000" dirty="0"/>
              <a:t>2. </a:t>
            </a:r>
            <a:r>
              <a:rPr lang="zh-CN" altLang="en-US" sz="2000" dirty="0"/>
              <a:t>为</a:t>
            </a:r>
            <a:r>
              <a:rPr lang="zh-CN" altLang="en-US" sz="2000" dirty="0">
                <a:solidFill>
                  <a:srgbClr val="FF0000"/>
                </a:solidFill>
              </a:rPr>
              <a:t>存储、传输和表示</a:t>
            </a:r>
            <a:r>
              <a:rPr lang="zh-CN" altLang="en-US" sz="2000" dirty="0"/>
              <a:t>而对图像数据进行处理，以便于</a:t>
            </a:r>
            <a:r>
              <a:rPr lang="zh-CN" altLang="en-US" sz="2000" u="sng" dirty="0">
                <a:uFill>
                  <a:solidFill>
                    <a:schemeClr val="accent1"/>
                  </a:solidFill>
                </a:uFill>
              </a:rPr>
              <a:t>机器</a:t>
            </a:r>
            <a:r>
              <a:rPr lang="zh-CN" altLang="en-US" sz="2000" dirty="0"/>
              <a:t>自动理解。</a:t>
            </a:r>
            <a:r>
              <a:rPr lang="en-US" altLang="zh-CN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u="sng" dirty="0">
                <a:uFill>
                  <a:solidFill>
                    <a:schemeClr val="accent1"/>
                  </a:solidFill>
                </a:uFill>
              </a:rPr>
              <a:t>数字图像处理</a:t>
            </a:r>
            <a:r>
              <a:rPr lang="zh-CN" altLang="en-US" sz="2000" dirty="0"/>
              <a:t>是</a:t>
            </a:r>
            <a:r>
              <a:rPr lang="zh-CN" altLang="en-US" sz="2000" u="sng" dirty="0">
                <a:uFill>
                  <a:solidFill>
                    <a:schemeClr val="accent1"/>
                  </a:solidFill>
                </a:uFill>
              </a:rPr>
              <a:t>计算机视觉技术</a:t>
            </a:r>
            <a:r>
              <a:rPr lang="zh-CN" altLang="en-US" sz="2000" dirty="0"/>
              <a:t>的基础学科。区别在于，图像处理输出是图像，计算机视觉输出是知识。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246123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数字图像处理的重要性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5211065" cy="48331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我们生活在</a:t>
            </a:r>
            <a:r>
              <a:rPr lang="zh-CN" altLang="en-US" sz="2000" dirty="0">
                <a:solidFill>
                  <a:srgbClr val="FF0000"/>
                </a:solidFill>
              </a:rPr>
              <a:t>信息爆炸</a:t>
            </a:r>
            <a:r>
              <a:rPr lang="zh-CN" altLang="en-US" sz="2000" dirty="0"/>
              <a:t>，注意力缺少的时代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图像信息更易被大脑捕获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比如文字 （哈哈哈，兴高采烈，开心到飞起</a:t>
            </a:r>
            <a:r>
              <a:rPr lang="en-US" altLang="zh-CN" sz="2000" dirty="0"/>
              <a:t>…</a:t>
            </a:r>
            <a:r>
              <a:rPr lang="zh-CN" altLang="en-US" sz="2000" dirty="0"/>
              <a:t>）</a:t>
            </a:r>
            <a:r>
              <a:rPr lang="en-US" altLang="zh-CN" sz="2000" dirty="0"/>
              <a:t>-&gt; </a:t>
            </a:r>
            <a:r>
              <a:rPr lang="zh-CN" altLang="en-US" sz="2000" dirty="0"/>
              <a:t>换成表情图片。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8A7F97-4EFD-B9A8-9AD2-CFC81F8DF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442" y="1435608"/>
            <a:ext cx="1524199" cy="20821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E5E590-CFD7-3BC6-BEF5-9C9A68F54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400" y="1741703"/>
            <a:ext cx="1961082" cy="19610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6B54B3-6EA3-DBB3-CC96-4B9EC99BD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723" y="4491357"/>
            <a:ext cx="1696720" cy="16967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AB5D67A-065C-0C9A-F2E6-C904D5A65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132" y="4318246"/>
            <a:ext cx="1854634" cy="19185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CED39F6-D2F8-0C9A-8A48-26FD6BFA6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526" y="4248345"/>
            <a:ext cx="2058390" cy="205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34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数字图像处理的生活</a:t>
            </a:r>
            <a:r>
              <a:rPr lang="zh-CN" altLang="en-US" dirty="0"/>
              <a:t>应用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2B67AC-EF05-5754-5B1D-C842F3DADB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93419" y="1505310"/>
            <a:ext cx="3301567" cy="1856124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142D93B4-C3CE-492B-9845-1E1D49446A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3419" y="3905636"/>
            <a:ext cx="3372686" cy="23011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057F082-30BF-E8B9-FA8F-8233EE8B3213}"/>
              </a:ext>
            </a:extLst>
          </p:cNvPr>
          <p:cNvSpPr txBox="1"/>
          <p:nvPr/>
        </p:nvSpPr>
        <p:spPr>
          <a:xfrm>
            <a:off x="1438687" y="3468468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照片质量的优化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AB005A-706E-4B8C-7E44-C4B23126E59A}"/>
              </a:ext>
            </a:extLst>
          </p:cNvPr>
          <p:cNvSpPr txBox="1"/>
          <p:nvPr/>
        </p:nvSpPr>
        <p:spPr>
          <a:xfrm>
            <a:off x="1635760" y="6256055"/>
            <a:ext cx="104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Photoshop</a:t>
            </a:r>
            <a:endParaRPr lang="zh-CN" altLang="en-US" sz="1400" dirty="0"/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A925CB60-6886-7262-2BB2-83998A03CD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94860" y="1505310"/>
            <a:ext cx="3167380" cy="178165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7CE92C8-6470-6B0C-E5E1-54F3CB6F1AFD}"/>
              </a:ext>
            </a:extLst>
          </p:cNvPr>
          <p:cNvSpPr txBox="1"/>
          <p:nvPr/>
        </p:nvSpPr>
        <p:spPr>
          <a:xfrm>
            <a:off x="5387946" y="347667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数字图像的存储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9FA5CF-6889-B46E-0B59-152FA07C3496}"/>
              </a:ext>
            </a:extLst>
          </p:cNvPr>
          <p:cNvSpPr txBox="1"/>
          <p:nvPr/>
        </p:nvSpPr>
        <p:spPr>
          <a:xfrm>
            <a:off x="5457840" y="6091038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数字图像的压缩</a:t>
            </a:r>
          </a:p>
        </p:txBody>
      </p:sp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1D38440B-524E-18D5-CCBD-1A53C9956B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94860" y="4369660"/>
            <a:ext cx="3167380" cy="1373108"/>
          </a:xfrm>
          <a:prstGeom prst="rect">
            <a:avLst/>
          </a:prstGeom>
        </p:spPr>
      </p:pic>
      <p:pic>
        <p:nvPicPr>
          <p:cNvPr id="13" name="内容占位符 4">
            <a:extLst>
              <a:ext uri="{FF2B5EF4-FFF2-40B4-BE49-F238E27FC236}">
                <a16:creationId xmlns:a16="http://schemas.microsoft.com/office/drawing/2014/main" id="{1E50C7F7-520F-4375-8A8A-6119AD494F2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90995" y="1478272"/>
            <a:ext cx="2284954" cy="264668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8322E27-0336-770B-44BE-0C41DF9A4EFE}"/>
              </a:ext>
            </a:extLst>
          </p:cNvPr>
          <p:cNvSpPr txBox="1"/>
          <p:nvPr/>
        </p:nvSpPr>
        <p:spPr>
          <a:xfrm>
            <a:off x="8712762" y="412496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数字图像的降噪</a:t>
            </a:r>
          </a:p>
        </p:txBody>
      </p:sp>
      <p:pic>
        <p:nvPicPr>
          <p:cNvPr id="15" name="内容占位符 4">
            <a:extLst>
              <a:ext uri="{FF2B5EF4-FFF2-40B4-BE49-F238E27FC236}">
                <a16:creationId xmlns:a16="http://schemas.microsoft.com/office/drawing/2014/main" id="{F4B05DC3-9457-8781-191A-41FFB0FEF26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290995" y="4551585"/>
            <a:ext cx="2317573" cy="137310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74B57E7-5065-0100-69B6-02AD91D0C7CE}"/>
              </a:ext>
            </a:extLst>
          </p:cNvPr>
          <p:cNvSpPr txBox="1"/>
          <p:nvPr/>
        </p:nvSpPr>
        <p:spPr>
          <a:xfrm>
            <a:off x="8818839" y="610216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直播翻车现场</a:t>
            </a:r>
          </a:p>
        </p:txBody>
      </p:sp>
    </p:spTree>
    <p:extLst>
      <p:ext uri="{BB962C8B-B14F-4D97-AF65-F5344CB8AC3E}">
        <p14:creationId xmlns:p14="http://schemas.microsoft.com/office/powerpoint/2010/main" val="1142698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数字图像处理的工业界</a:t>
            </a:r>
            <a:r>
              <a:rPr lang="zh-CN" altLang="en-US" dirty="0"/>
              <a:t>与学术界应用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2B67AC-EF05-5754-5B1D-C842F3DADB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1024079" y="1351422"/>
            <a:ext cx="2834834" cy="235549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5AB005A-706E-4B8C-7E44-C4B23126E59A}"/>
              </a:ext>
            </a:extLst>
          </p:cNvPr>
          <p:cNvSpPr txBox="1"/>
          <p:nvPr/>
        </p:nvSpPr>
        <p:spPr>
          <a:xfrm>
            <a:off x="1670291" y="3816309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CT </a:t>
            </a:r>
            <a:r>
              <a:rPr lang="zh-CN" altLang="en-US" sz="1400" dirty="0"/>
              <a:t>与 </a:t>
            </a:r>
            <a:r>
              <a:rPr lang="en-US" altLang="zh-CN" sz="1400" dirty="0"/>
              <a:t>X </a:t>
            </a:r>
            <a:r>
              <a:rPr lang="zh-CN" altLang="en-US" sz="1400" dirty="0"/>
              <a:t>射线成像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1C7169-812D-05D8-D4E6-1B01FB14D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287" y="1314633"/>
            <a:ext cx="6829425" cy="25146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81F8367-5FC8-A70A-3166-F6B80FE79AFA}"/>
              </a:ext>
            </a:extLst>
          </p:cNvPr>
          <p:cNvSpPr txBox="1"/>
          <p:nvPr/>
        </p:nvSpPr>
        <p:spPr>
          <a:xfrm>
            <a:off x="7102794" y="3829233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ECCV 2018 </a:t>
            </a:r>
            <a:r>
              <a:rPr lang="zh-CN" altLang="en-US" sz="1400" dirty="0"/>
              <a:t>车牌识别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B02FF6E-A6F3-8ABF-40D5-075ED619D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079" y="4233483"/>
            <a:ext cx="2008266" cy="200826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1BEFC85-F519-2B3B-4019-62332E88019E}"/>
              </a:ext>
            </a:extLst>
          </p:cNvPr>
          <p:cNvSpPr txBox="1"/>
          <p:nvPr/>
        </p:nvSpPr>
        <p:spPr>
          <a:xfrm>
            <a:off x="1359599" y="6241749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2019 </a:t>
            </a:r>
            <a:r>
              <a:rPr lang="zh-CN" altLang="en-US" sz="1400" dirty="0"/>
              <a:t>黑洞照片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9816941-5386-DB64-F218-7071EE042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913" y="4233483"/>
            <a:ext cx="3327575" cy="185393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82B2956-7A60-A187-2CA4-9E191D86C07C}"/>
              </a:ext>
            </a:extLst>
          </p:cNvPr>
          <p:cNvSpPr txBox="1"/>
          <p:nvPr/>
        </p:nvSpPr>
        <p:spPr>
          <a:xfrm>
            <a:off x="4891758" y="618389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卫星飓风图像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5C51058-3B08-C9EE-8B13-499CC37E3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326" y="4233483"/>
            <a:ext cx="4266350" cy="181424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60D8E02-4090-0BA8-E3F6-EF39BF9958B6}"/>
              </a:ext>
            </a:extLst>
          </p:cNvPr>
          <p:cNvSpPr txBox="1"/>
          <p:nvPr/>
        </p:nvSpPr>
        <p:spPr>
          <a:xfrm>
            <a:off x="8900559" y="6144205"/>
            <a:ext cx="1663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工业缺陷检测技术</a:t>
            </a:r>
          </a:p>
        </p:txBody>
      </p:sp>
    </p:spTree>
    <p:extLst>
      <p:ext uri="{BB962C8B-B14F-4D97-AF65-F5344CB8AC3E}">
        <p14:creationId xmlns:p14="http://schemas.microsoft.com/office/powerpoint/2010/main" val="2662169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计算机视觉（</a:t>
            </a:r>
            <a:r>
              <a:rPr lang="en-US" altLang="zh-CN" sz="2800" dirty="0"/>
              <a:t>Computer version</a:t>
            </a:r>
            <a:r>
              <a:rPr lang="zh-CN" altLang="en-US" sz="2800" dirty="0"/>
              <a:t>）的应用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2B67AC-EF05-5754-5B1D-C842F3DADB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1033036" y="1481294"/>
            <a:ext cx="3447122" cy="2073658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5AB005A-706E-4B8C-7E44-C4B23126E59A}"/>
              </a:ext>
            </a:extLst>
          </p:cNvPr>
          <p:cNvSpPr txBox="1"/>
          <p:nvPr/>
        </p:nvSpPr>
        <p:spPr>
          <a:xfrm>
            <a:off x="2129534" y="35996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图像分类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1C7169-812D-05D8-D4E6-1B01FB14DF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0417" y="1440585"/>
            <a:ext cx="3152672" cy="211436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81F8367-5FC8-A70A-3166-F6B80FE79AFA}"/>
              </a:ext>
            </a:extLst>
          </p:cNvPr>
          <p:cNvSpPr txBox="1"/>
          <p:nvPr/>
        </p:nvSpPr>
        <p:spPr>
          <a:xfrm>
            <a:off x="6305347" y="359962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目标检测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B02FF6E-A6F3-8ABF-40D5-075ED619D7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14114" y="4228931"/>
            <a:ext cx="3977644" cy="149714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1BEFC85-F519-2B3B-4019-62332E88019E}"/>
              </a:ext>
            </a:extLst>
          </p:cNvPr>
          <p:cNvSpPr txBox="1"/>
          <p:nvPr/>
        </p:nvSpPr>
        <p:spPr>
          <a:xfrm>
            <a:off x="2129534" y="580770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图像分隔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9816941-5386-DB64-F218-7071EE042F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67835" y="4059762"/>
            <a:ext cx="3327575" cy="166840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82B2956-7A60-A187-2CA4-9E191D86C07C}"/>
              </a:ext>
            </a:extLst>
          </p:cNvPr>
          <p:cNvSpPr txBox="1"/>
          <p:nvPr/>
        </p:nvSpPr>
        <p:spPr>
          <a:xfrm>
            <a:off x="6305346" y="588053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图像重构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5C51058-3B08-C9EE-8B13-499CC37E35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657732" y="1440584"/>
            <a:ext cx="3152672" cy="362119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60D8E02-4090-0BA8-E3F6-EF39BF9958B6}"/>
              </a:ext>
            </a:extLst>
          </p:cNvPr>
          <p:cNvSpPr txBox="1"/>
          <p:nvPr/>
        </p:nvSpPr>
        <p:spPr>
          <a:xfrm>
            <a:off x="9782662" y="510963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风格迁移</a:t>
            </a:r>
          </a:p>
        </p:txBody>
      </p:sp>
    </p:spTree>
    <p:extLst>
      <p:ext uri="{BB962C8B-B14F-4D97-AF65-F5344CB8AC3E}">
        <p14:creationId xmlns:p14="http://schemas.microsoft.com/office/powerpoint/2010/main" val="3329091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计算机视觉（</a:t>
            </a:r>
            <a:r>
              <a:rPr lang="en-US" altLang="zh-CN" sz="2800" dirty="0"/>
              <a:t>Computer version</a:t>
            </a:r>
            <a:r>
              <a:rPr lang="zh-CN" altLang="en-US" sz="2800" dirty="0"/>
              <a:t>）的应用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2B67AC-EF05-5754-5B1D-C842F3DADB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757425" y="1527146"/>
            <a:ext cx="2087375" cy="417475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5AB005A-706E-4B8C-7E44-C4B23126E59A}"/>
              </a:ext>
            </a:extLst>
          </p:cNvPr>
          <p:cNvSpPr txBox="1"/>
          <p:nvPr/>
        </p:nvSpPr>
        <p:spPr>
          <a:xfrm>
            <a:off x="1380186" y="582723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hlinkClick r:id="rId3"/>
              </a:rPr>
              <a:t>超分辨率</a:t>
            </a:r>
            <a:endParaRPr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1F8367-5FC8-A70A-3166-F6B80FE79AFA}"/>
              </a:ext>
            </a:extLst>
          </p:cNvPr>
          <p:cNvSpPr txBox="1"/>
          <p:nvPr/>
        </p:nvSpPr>
        <p:spPr>
          <a:xfrm>
            <a:off x="11100867" y="678382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目标检测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60D8E02-4090-0BA8-E3F6-EF39BF9958B6}"/>
              </a:ext>
            </a:extLst>
          </p:cNvPr>
          <p:cNvSpPr txBox="1"/>
          <p:nvPr/>
        </p:nvSpPr>
        <p:spPr>
          <a:xfrm>
            <a:off x="5329634" y="539411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图像生成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E1CB9B-9B56-ABC5-8609-BE1DA11A8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186" y="1532273"/>
            <a:ext cx="5021517" cy="196191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C38D83F-55A1-EBA3-7D45-DF9426D651C4}"/>
              </a:ext>
            </a:extLst>
          </p:cNvPr>
          <p:cNvSpPr txBox="1"/>
          <p:nvPr/>
        </p:nvSpPr>
        <p:spPr>
          <a:xfrm>
            <a:off x="3376186" y="354205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000000"/>
                </a:solidFill>
                <a:effectLst/>
                <a:latin typeface="Lucida Grande"/>
              </a:rPr>
              <a:t>ECCV 2018 </a:t>
            </a:r>
            <a:r>
              <a:rPr lang="en-US" altLang="zh-CN" sz="1200" dirty="0"/>
              <a:t>ESRGAN: Enhanced Super-Resolution Generative Adversarial Networks</a:t>
            </a:r>
            <a:endParaRPr lang="zh-CN" altLang="en-US" sz="1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5638D3-191A-7FE6-CFA4-16110C7C4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045" y="3807519"/>
            <a:ext cx="6212141" cy="15675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0B8E4B-341C-3ED4-24F1-092387B6FB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7988" y="1401762"/>
            <a:ext cx="1781175" cy="334327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38AD835-FD82-5722-75AA-FCC740A75FAC}"/>
              </a:ext>
            </a:extLst>
          </p:cNvPr>
          <p:cNvSpPr txBox="1"/>
          <p:nvPr/>
        </p:nvSpPr>
        <p:spPr>
          <a:xfrm>
            <a:off x="10147256" y="483531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人脸识别</a:t>
            </a:r>
          </a:p>
        </p:txBody>
      </p:sp>
    </p:spTree>
    <p:extLst>
      <p:ext uri="{BB962C8B-B14F-4D97-AF65-F5344CB8AC3E}">
        <p14:creationId xmlns:p14="http://schemas.microsoft.com/office/powerpoint/2010/main" val="3279897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人类视觉模型</a:t>
            </a:r>
            <a:r>
              <a:rPr lang="en-US" altLang="zh-CN" dirty="0"/>
              <a:t>-</a:t>
            </a:r>
            <a:r>
              <a:rPr lang="zh-CN" altLang="en-US" dirty="0"/>
              <a:t>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5331915" cy="49743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瞳孔，光的入口。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虹膜，控制瞳孔大小。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角膜与晶状体，凸镜成像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睫状体，控制晶状体的厚度。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视网膜，视觉成像。包含视杆细胞和视锥细胞，视杆细胞对暗光敏感，视锥细胞对颜色和细节敏感。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42823"/>
            <a:ext cx="4628898" cy="25889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35666" y="3931729"/>
            <a:ext cx="3610977" cy="264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22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人类视觉模型</a:t>
            </a:r>
            <a:r>
              <a:rPr lang="en-US" altLang="zh-CN" dirty="0"/>
              <a:t>-</a:t>
            </a:r>
            <a:r>
              <a:rPr lang="zh-CN" altLang="en-US" dirty="0"/>
              <a:t>成像原理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5331915" cy="49743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光照在物体上，反射出的光进入人眼中。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通过晶状体聚焦到视网膜上，被视觉细胞所感知，将光信号转变为视觉信号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大脑进行分析，最后成像。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晶状体变厚</a:t>
            </a:r>
            <a:r>
              <a:rPr lang="en-US" altLang="zh-CN" sz="2000" dirty="0"/>
              <a:t> -&gt; </a:t>
            </a:r>
            <a:r>
              <a:rPr lang="zh-CN" altLang="en-US" sz="2000" dirty="0"/>
              <a:t>近视 </a:t>
            </a:r>
            <a:r>
              <a:rPr lang="en-US" altLang="zh-CN" sz="2000" dirty="0"/>
              <a:t>-&gt; </a:t>
            </a:r>
            <a:r>
              <a:rPr lang="zh-CN" altLang="en-US" sz="2000" dirty="0"/>
              <a:t>凹镜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晶状体变薄 </a:t>
            </a:r>
            <a:r>
              <a:rPr lang="en-US" altLang="zh-CN" sz="2000" dirty="0"/>
              <a:t>-&gt; </a:t>
            </a:r>
            <a:r>
              <a:rPr lang="zh-CN" altLang="en-US" sz="2000" dirty="0"/>
              <a:t>远视 </a:t>
            </a:r>
            <a:r>
              <a:rPr lang="en-US" altLang="zh-CN" sz="2000" dirty="0"/>
              <a:t>-&gt; </a:t>
            </a:r>
            <a:r>
              <a:rPr lang="zh-CN" altLang="en-US" sz="2000" dirty="0"/>
              <a:t>凸镜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92600" y="1297090"/>
            <a:ext cx="5331915" cy="30468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FD7408-F38B-F6DC-FBEE-F7E4C50A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43899"/>
            <a:ext cx="3505200" cy="22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13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光与电磁波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5331915" cy="4974336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1845</a:t>
                </a:r>
                <a:r>
                  <a:rPr lang="zh-CN" altLang="en-US" sz="1600" dirty="0"/>
                  <a:t>年迈克尔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法拉首次发现了光和电磁的关系。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1865</a:t>
                </a:r>
                <a:r>
                  <a:rPr lang="zh-CN" altLang="en-US" sz="1600" dirty="0"/>
                  <a:t>年詹姆斯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麦克斯韦提出了电磁波概念。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1888</a:t>
                </a:r>
                <a:r>
                  <a:rPr lang="zh-CN" altLang="en-US" sz="1600" dirty="0"/>
                  <a:t>年，海因里希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鲁道夫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赫兹 实验证实了光是一种电磁波。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波长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1600" dirty="0"/>
                  <a:t> 与频率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1600" dirty="0"/>
                  <a:t> 公式：</a:t>
                </a:r>
                <a:endParaRPr lang="en-US" altLang="zh-CN" sz="1600" dirty="0"/>
              </a:p>
              <a:p>
                <a:pPr marL="457200" lvl="2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altLang="zh-CN" sz="1800" b="0" dirty="0"/>
                  <a:t> 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altLang="zh-CN" sz="1800" b="0" dirty="0"/>
                  <a:t> </a:t>
                </a:r>
                <a:r>
                  <a:rPr lang="zh-CN" altLang="en-US" sz="1800" b="0" dirty="0"/>
                  <a:t>是光速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2.998∗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US" altLang="zh-CN" sz="18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能量公式：</a:t>
                </a:r>
                <a:endParaRPr lang="en-US" altLang="zh-CN" sz="16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h𝑣</m:t>
                    </m:r>
                  </m:oMath>
                </a14:m>
                <a:r>
                  <a:rPr lang="en-US" altLang="zh-CN" sz="16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1600" dirty="0"/>
                  <a:t> 是普朗克常数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5331915" cy="4974336"/>
              </a:xfrm>
              <a:blipFill>
                <a:blip r:embed="rId2"/>
                <a:stretch>
                  <a:fillRect l="-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7445" y="1342823"/>
            <a:ext cx="4366007" cy="25889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6000" y="4138513"/>
            <a:ext cx="4869619" cy="231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05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光与电磁波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76067" cy="103808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可见光是数字图像处理的研究内容</a:t>
            </a: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其他频率的电磁波广泛应用于通信和医疗领域。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51101" y="2658308"/>
            <a:ext cx="8289797" cy="393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29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自我介绍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教育背景：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2014-2018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江苏海洋大学 学士学位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2019-2020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利物浦大学 硕士学位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职业经历：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2018-2019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同程旅游网络科技公司 软件工程师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2020-2021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微软亚太研发集团 算法工程师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2021-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至今 南京理工大学泰州科技学院 教师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7" name="图形 6" descr="银行 纯色填充">
            <a:extLst>
              <a:ext uri="{FF2B5EF4-FFF2-40B4-BE49-F238E27FC236}">
                <a16:creationId xmlns:a16="http://schemas.microsoft.com/office/drawing/2014/main" id="{7D8DEC54-0649-1F04-4211-0161F5E1A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8639" y="1524708"/>
            <a:ext cx="393560" cy="393560"/>
          </a:xfrm>
          <a:prstGeom prst="rect">
            <a:avLst/>
          </a:prstGeom>
        </p:spPr>
      </p:pic>
      <p:pic>
        <p:nvPicPr>
          <p:cNvPr id="10" name="图形 9" descr="公文包 纯色填充">
            <a:extLst>
              <a:ext uri="{FF2B5EF4-FFF2-40B4-BE49-F238E27FC236}">
                <a16:creationId xmlns:a16="http://schemas.microsoft.com/office/drawing/2014/main" id="{A73D7723-7BB5-CAA6-0C51-0D181A91B6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18639" y="3342640"/>
            <a:ext cx="393560" cy="393560"/>
          </a:xfrm>
          <a:prstGeom prst="rect">
            <a:avLst/>
          </a:prstGeom>
        </p:spPr>
      </p:pic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相关授课：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操作系统，数字图像处理，数据挖掘等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研究兴趣：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自然语言处理，计算机视觉，机器学习</a:t>
            </a:r>
          </a:p>
        </p:txBody>
      </p:sp>
    </p:spTree>
    <p:extLst>
      <p:ext uri="{BB962C8B-B14F-4D97-AF65-F5344CB8AC3E}">
        <p14:creationId xmlns:p14="http://schemas.microsoft.com/office/powerpoint/2010/main" val="284322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光与电磁波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76067" cy="103808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自然界的物体，因为光的吸收和反射原理。产生了颜色的概念。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4201" y="2473693"/>
            <a:ext cx="5903598" cy="393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37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人眼中的色彩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76067" cy="1038085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人眼能够区分大约 </a:t>
            </a:r>
            <a:r>
              <a:rPr lang="en-US" altLang="zh-CN" sz="2400" dirty="0"/>
              <a:t>1000 </a:t>
            </a:r>
            <a:r>
              <a:rPr lang="zh-CN" altLang="en-US" sz="2400" dirty="0"/>
              <a:t>万种色彩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视网膜上有</a:t>
            </a:r>
            <a:r>
              <a:rPr lang="en-US" altLang="zh-CN" sz="2400" dirty="0"/>
              <a:t>3</a:t>
            </a:r>
            <a:r>
              <a:rPr lang="zh-CN" altLang="en-US" sz="2400" dirty="0"/>
              <a:t>类视锥细胞，分别感知 </a:t>
            </a:r>
            <a:r>
              <a:rPr lang="en-US" altLang="zh-CN" sz="2400" dirty="0"/>
              <a:t>Red, Green, Blue (RGB)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598853-BB9B-D849-BC96-567716E5D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34" y="2430056"/>
            <a:ext cx="5615188" cy="397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94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颜色模型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76067" cy="1500632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altLang="zh-CN" sz="3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color model</a:t>
            </a:r>
            <a:r>
              <a:rPr lang="en-US" altLang="zh-CN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an abstract mathematical model describing the way </a:t>
            </a:r>
            <a:r>
              <a:rPr lang="en-US" altLang="zh-CN" sz="3600" dirty="0">
                <a:solidFill>
                  <a:srgbClr val="202122"/>
                </a:solidFill>
                <a:latin typeface="Arial" panose="020B0604020202020204" pitchFamily="34" charset="0"/>
              </a:rPr>
              <a:t>colors can be represented </a:t>
            </a:r>
            <a:r>
              <a:rPr lang="en-US" altLang="zh-CN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 tuples of numbers, typically as three or four values or color components.  [</a:t>
            </a:r>
            <a:r>
              <a:rPr lang="en-US" altLang="zh-CN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2"/>
              </a:rPr>
              <a:t>Wikipedia</a:t>
            </a:r>
            <a:r>
              <a:rPr lang="en-US" altLang="zh-CN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ED51210-F3EB-6DD7-30AC-46007C8BD75D}"/>
              </a:ext>
            </a:extLst>
          </p:cNvPr>
          <p:cNvSpPr txBox="1">
            <a:spLocks/>
          </p:cNvSpPr>
          <p:nvPr/>
        </p:nvSpPr>
        <p:spPr>
          <a:xfrm>
            <a:off x="539495" y="2936240"/>
            <a:ext cx="10876067" cy="355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202122"/>
                </a:solidFill>
                <a:latin typeface="Arial" panose="020B0604020202020204" pitchFamily="34" charset="0"/>
              </a:rPr>
              <a:t>4</a:t>
            </a:r>
            <a:r>
              <a:rPr lang="zh-CN" altLang="en-US" sz="3600" dirty="0">
                <a:solidFill>
                  <a:srgbClr val="202122"/>
                </a:solidFill>
                <a:latin typeface="Arial" panose="020B0604020202020204" pitchFamily="34" charset="0"/>
              </a:rPr>
              <a:t>种常见的颜色模型：</a:t>
            </a:r>
            <a:endParaRPr lang="en-US" altLang="zh-CN" sz="3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571500" lvl="1" indent="-342900"/>
            <a:r>
              <a:rPr lang="en-US" altLang="zh-CN" sz="3600" dirty="0">
                <a:solidFill>
                  <a:srgbClr val="FF0000"/>
                </a:solidFill>
                <a:latin typeface="Arial" panose="020B0604020202020204" pitchFamily="34" charset="0"/>
              </a:rPr>
              <a:t>RGB</a:t>
            </a:r>
            <a:r>
              <a:rPr lang="zh-CN" altLang="en-US" sz="3600" dirty="0">
                <a:solidFill>
                  <a:srgbClr val="FF0000"/>
                </a:solidFill>
                <a:latin typeface="Arial" panose="020B0604020202020204" pitchFamily="34" charset="0"/>
              </a:rPr>
              <a:t>，主要用于彩色显示器和彩色相机</a:t>
            </a:r>
            <a:endParaRPr lang="en-US" altLang="zh-CN" sz="36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571500" lvl="1" indent="-342900"/>
            <a:r>
              <a:rPr lang="en-US" altLang="zh-CN" sz="3600" dirty="0">
                <a:solidFill>
                  <a:srgbClr val="FF0000"/>
                </a:solidFill>
                <a:latin typeface="Arial" panose="020B0604020202020204" pitchFamily="34" charset="0"/>
              </a:rPr>
              <a:t>CMY/CMYK</a:t>
            </a:r>
            <a:r>
              <a:rPr lang="zh-CN" altLang="en-US" sz="3600" dirty="0">
                <a:solidFill>
                  <a:srgbClr val="FF0000"/>
                </a:solidFill>
                <a:latin typeface="Arial" panose="020B0604020202020204" pitchFamily="34" charset="0"/>
              </a:rPr>
              <a:t>（青色、洋红色、黄色和黑色），主要用于彩色打印</a:t>
            </a:r>
            <a:endParaRPr lang="en-US" altLang="zh-CN" sz="36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571500" lvl="1" indent="-342900"/>
            <a:r>
              <a:rPr lang="en-US" altLang="zh-CN" sz="3600" dirty="0">
                <a:solidFill>
                  <a:srgbClr val="202122"/>
                </a:solidFill>
                <a:latin typeface="Arial" panose="020B0604020202020204" pitchFamily="34" charset="0"/>
              </a:rPr>
              <a:t>HSI (</a:t>
            </a:r>
            <a:r>
              <a:rPr lang="zh-CN" altLang="en-US" sz="3600" dirty="0">
                <a:solidFill>
                  <a:srgbClr val="202122"/>
                </a:solidFill>
                <a:latin typeface="Arial" panose="020B0604020202020204" pitchFamily="34" charset="0"/>
              </a:rPr>
              <a:t>色调、饱和度、亮度</a:t>
            </a:r>
            <a:r>
              <a:rPr lang="en-US" altLang="zh-CN" sz="36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zh-CN" altLang="en-US" sz="3600" dirty="0">
                <a:solidFill>
                  <a:srgbClr val="202122"/>
                </a:solidFill>
                <a:latin typeface="Arial" panose="020B0604020202020204" pitchFamily="34" charset="0"/>
              </a:rPr>
              <a:t>，符合人类对颜色的感知</a:t>
            </a:r>
            <a:endParaRPr lang="en-US" altLang="zh-CN" sz="3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571500" lvl="1" indent="-342900"/>
            <a:r>
              <a:rPr lang="en-US" altLang="zh-CN" sz="3600" dirty="0" err="1">
                <a:solidFill>
                  <a:srgbClr val="202122"/>
                </a:solidFill>
                <a:latin typeface="Arial" panose="020B0604020202020204" pitchFamily="34" charset="0"/>
              </a:rPr>
              <a:t>YCbCr</a:t>
            </a:r>
            <a:r>
              <a:rPr lang="en-US" altLang="zh-CN" sz="3600" dirty="0">
                <a:solidFill>
                  <a:srgbClr val="202122"/>
                </a:solidFill>
                <a:latin typeface="Arial" panose="020B0604020202020204" pitchFamily="34" charset="0"/>
              </a:rPr>
              <a:t> (</a:t>
            </a:r>
            <a:r>
              <a:rPr lang="zh-CN" altLang="en-US" sz="3600" dirty="0">
                <a:solidFill>
                  <a:srgbClr val="202122"/>
                </a:solidFill>
                <a:latin typeface="Arial" panose="020B0604020202020204" pitchFamily="34" charset="0"/>
              </a:rPr>
              <a:t>亮度和色差</a:t>
            </a:r>
            <a:r>
              <a:rPr lang="en-US" altLang="zh-CN" sz="36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zh-CN" altLang="en-US" sz="3600" dirty="0">
                <a:solidFill>
                  <a:srgbClr val="202122"/>
                </a:solidFill>
                <a:latin typeface="Arial" panose="020B0604020202020204" pitchFamily="34" charset="0"/>
              </a:rPr>
              <a:t>，用于视频播放</a:t>
            </a:r>
            <a:endParaRPr lang="en-US" altLang="zh-CN" sz="36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462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颜色模型</a:t>
            </a:r>
            <a:r>
              <a:rPr lang="en-US" altLang="zh-CN" sz="2800" dirty="0"/>
              <a:t>-RGB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10433305" cy="1642872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RGB</a:t>
                </a:r>
                <a:r>
                  <a:rPr lang="zh-CN" altLang="en-US" sz="1600" dirty="0"/>
                  <a:t>是应用最广泛的颜色模型。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通过</a:t>
                </a:r>
                <a:r>
                  <a:rPr lang="en-US" altLang="zh-CN" sz="1600" dirty="0"/>
                  <a:t>3</a:t>
                </a:r>
                <a:r>
                  <a:rPr lang="zh-CN" altLang="en-US" sz="1600" dirty="0"/>
                  <a:t>种颜色不同强度（灰度）的叠加，可以形成不同颜色。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24 bit </a:t>
                </a:r>
                <a:r>
                  <a:rPr lang="zh-CN" altLang="en-US" sz="1600" dirty="0"/>
                  <a:t>的颜色深度能够覆盖人类视觉范围。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8∗3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=1677, 7216&gt;1000, 0000</m:t>
                    </m:r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10433305" cy="1642872"/>
              </a:xfrm>
              <a:blipFill>
                <a:blip r:embed="rId2"/>
                <a:stretch>
                  <a:fillRect l="-175" b="-44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3003" y="3269747"/>
            <a:ext cx="2610256" cy="32183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0776B3-C7AC-FF3F-B21A-86DCF3BD2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649" y="3269747"/>
            <a:ext cx="3750587" cy="31401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C06497-299A-3A77-E629-064BAC092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626" y="3269747"/>
            <a:ext cx="3894111" cy="313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23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颜色模型</a:t>
            </a:r>
            <a:r>
              <a:rPr lang="en-US" altLang="zh-CN" sz="2800" dirty="0"/>
              <a:t>-CMY/CMYK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CMY/CMYK </a:t>
                </a:r>
                <a:r>
                  <a:rPr lang="zh-CN" altLang="en-US" sz="1600" dirty="0"/>
                  <a:t>用于彩色打印和硬刷。通过油墨对光的吸收、透射和反射，产生不同颜色。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RGB </a:t>
                </a:r>
                <a:r>
                  <a:rPr lang="zh-CN" altLang="en-US" sz="1600" dirty="0"/>
                  <a:t>颜色模型 是一种加性模型。而</a:t>
                </a:r>
                <a:r>
                  <a:rPr lang="en-US" altLang="zh-CN" sz="1600" dirty="0"/>
                  <a:t>CMY/CMYK </a:t>
                </a:r>
                <a:r>
                  <a:rPr lang="zh-CN" altLang="en-US" sz="1600" dirty="0"/>
                  <a:t>是减性模型。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转换公式：</a:t>
                </a:r>
                <a:endParaRPr lang="en-US" altLang="zh-CN" sz="1600" dirty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eqAr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dirty="0"/>
              </a:p>
              <a:p>
                <a:pPr marL="514350" lvl="1" indent="-285750"/>
                <a:r>
                  <a:rPr lang="zh-CN" altLang="en-US" sz="1600" dirty="0"/>
                  <a:t>因为很难通过油墨叠加出黑色，所有在</a:t>
                </a:r>
                <a:r>
                  <a:rPr lang="en-US" altLang="zh-CN" sz="1600" dirty="0"/>
                  <a:t>CMY</a:t>
                </a:r>
                <a:r>
                  <a:rPr lang="zh-CN" altLang="en-US" sz="1600" dirty="0"/>
                  <a:t>基础上加入黑色得到</a:t>
                </a:r>
                <a:r>
                  <a:rPr lang="en-US" altLang="zh-CN" sz="1600" dirty="0"/>
                  <a:t>CMYK</a:t>
                </a:r>
                <a:r>
                  <a:rPr lang="zh-CN" altLang="en-US" sz="1600" dirty="0"/>
                  <a:t>颜色模型。</a:t>
                </a:r>
                <a:endParaRPr lang="en-US" altLang="zh-CN" sz="16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98326" y="1435608"/>
            <a:ext cx="3679836" cy="453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13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数字图像的感知与获取</a:t>
            </a:r>
            <a:endParaRPr lang="zh-CN" altLang="en-US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1F3CF881-2CD8-BA70-E518-A310CCE5024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84916" y="4372630"/>
            <a:ext cx="4416425" cy="1821775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0987AB2-C88E-7839-6981-970A1223EA3A}"/>
              </a:ext>
            </a:extLst>
          </p:cNvPr>
          <p:cNvSpPr txBox="1"/>
          <p:nvPr/>
        </p:nvSpPr>
        <p:spPr>
          <a:xfrm>
            <a:off x="1887938" y="390082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简化的相机成像原理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C0826CC-608D-8E32-6682-E0744C13A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16" y="1466088"/>
            <a:ext cx="4668202" cy="24566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D99B646-A259-9199-B63A-931C554B9451}"/>
              </a:ext>
            </a:extLst>
          </p:cNvPr>
          <p:cNvSpPr txBox="1"/>
          <p:nvPr/>
        </p:nvSpPr>
        <p:spPr>
          <a:xfrm>
            <a:off x="1697608" y="6194405"/>
            <a:ext cx="272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CCD</a:t>
            </a:r>
            <a:r>
              <a:rPr lang="zh-CN" altLang="en-US" dirty="0"/>
              <a:t>、</a:t>
            </a:r>
            <a:r>
              <a:rPr lang="en-US" altLang="zh-CN" dirty="0"/>
              <a:t>CMOS </a:t>
            </a:r>
            <a:r>
              <a:rPr lang="zh-CN" altLang="en-US" dirty="0"/>
              <a:t>传感器结构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C2443A5-17C5-8543-C589-C35D7988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66088"/>
            <a:ext cx="4277322" cy="338184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0770E83-878B-24B4-2B5B-8B0539F147AB}"/>
              </a:ext>
            </a:extLst>
          </p:cNvPr>
          <p:cNvSpPr txBox="1"/>
          <p:nvPr/>
        </p:nvSpPr>
        <p:spPr>
          <a:xfrm>
            <a:off x="7565247" y="484793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光电二极管</a:t>
            </a:r>
          </a:p>
        </p:txBody>
      </p:sp>
    </p:spTree>
    <p:extLst>
      <p:ext uri="{BB962C8B-B14F-4D97-AF65-F5344CB8AC3E}">
        <p14:creationId xmlns:p14="http://schemas.microsoft.com/office/powerpoint/2010/main" val="2359593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数字图像的感知与获取</a:t>
            </a:r>
            <a:r>
              <a:rPr lang="en-US" altLang="zh-CN" sz="2800" dirty="0"/>
              <a:t>-</a:t>
            </a:r>
            <a:r>
              <a:rPr lang="zh-CN" altLang="en-US" sz="2800" dirty="0"/>
              <a:t>采样与量化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F05C3B-BF7D-E681-0C19-A10FCFCBA7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4869688"/>
            <a:ext cx="11111993" cy="1540256"/>
          </a:xfrm>
        </p:spPr>
        <p:txBody>
          <a:bodyPr>
            <a:normAutofit lnSpcReduction="1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dirty="0"/>
              <a:t>光是模拟信号，计算机只能处理数字信号</a:t>
            </a:r>
            <a:endParaRPr lang="en-US" altLang="zh-CN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dirty="0"/>
              <a:t>另一方面，感知原件以阵列形式排列，阵列越多，原始图像的像素也就越多。这是采样的过程。也就是对图像的坐标值就行数字化</a:t>
            </a:r>
            <a:endParaRPr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61567F-11DB-7F02-8A51-B9D038934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8" y="1388598"/>
            <a:ext cx="8230126" cy="318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14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数字图像的感知与获取</a:t>
            </a:r>
            <a:r>
              <a:rPr lang="en-US" altLang="zh-CN" sz="2800" dirty="0"/>
              <a:t>-</a:t>
            </a:r>
            <a:r>
              <a:rPr lang="zh-CN" altLang="en-US" sz="2800" dirty="0"/>
              <a:t>采样与量化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F05C3B-BF7D-E681-0C19-A10FCFCBA7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0003" y="1383166"/>
            <a:ext cx="6165597" cy="4387714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dirty="0"/>
              <a:t>模数转换过程 </a:t>
            </a:r>
            <a:r>
              <a:rPr lang="en-US" altLang="zh-CN" sz="1800" dirty="0"/>
              <a:t>ADC </a:t>
            </a:r>
            <a:r>
              <a:rPr lang="zh-CN" altLang="en-US" sz="1800" dirty="0"/>
              <a:t>（</a:t>
            </a:r>
            <a:r>
              <a:rPr lang="en-US" altLang="zh-CN" sz="1800" dirty="0"/>
              <a:t>Analog digital converter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61567F-11DB-7F02-8A51-B9D038934B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2801" y="2078578"/>
            <a:ext cx="4173906" cy="36923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1B670E-F822-E920-7EC9-DE0B25E8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655" y="2078578"/>
            <a:ext cx="5917817" cy="242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68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6615283" cy="4756645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图像的表示可以分为</a:t>
            </a:r>
            <a:endParaRPr lang="en-US" altLang="zh-CN" sz="2400" dirty="0"/>
          </a:p>
          <a:p>
            <a:pPr marL="571500" lvl="1" indent="-342900"/>
            <a:r>
              <a:rPr lang="zh-CN" altLang="en-US" sz="2400" dirty="0"/>
              <a:t>单通道图像</a:t>
            </a:r>
            <a:endParaRPr lang="en-US" altLang="zh-CN" sz="2400" dirty="0"/>
          </a:p>
          <a:p>
            <a:pPr marL="1028700" lvl="2" indent="-342900"/>
            <a:r>
              <a:rPr lang="zh-CN" altLang="en-US" sz="2400" dirty="0"/>
              <a:t>灰度图像</a:t>
            </a:r>
            <a:endParaRPr lang="en-US" altLang="zh-CN" sz="2400" dirty="0"/>
          </a:p>
          <a:p>
            <a:pPr marL="1028700" lvl="2" indent="-342900"/>
            <a:r>
              <a:rPr lang="zh-CN" altLang="en-US" sz="2400" dirty="0"/>
              <a:t>二值图像</a:t>
            </a:r>
            <a:endParaRPr lang="en-US" altLang="zh-CN" sz="2400" dirty="0"/>
          </a:p>
          <a:p>
            <a:pPr marL="571500" lvl="1" indent="-342900"/>
            <a:r>
              <a:rPr lang="zh-CN" altLang="en-US" sz="2400" dirty="0"/>
              <a:t>多通道图像</a:t>
            </a:r>
            <a:endParaRPr lang="en-US" altLang="zh-CN" sz="2400" dirty="0"/>
          </a:p>
          <a:p>
            <a:pPr marL="1028700" lvl="2" indent="-342900"/>
            <a:r>
              <a:rPr lang="en-US" altLang="zh-CN" sz="2400" dirty="0"/>
              <a:t>RGB </a:t>
            </a:r>
            <a:r>
              <a:rPr lang="zh-CN" altLang="en-US" sz="2400" dirty="0"/>
              <a:t>图像</a:t>
            </a:r>
            <a:endParaRPr lang="en-US" altLang="zh-CN" sz="2400" dirty="0"/>
          </a:p>
          <a:p>
            <a:pPr marL="1028700" lvl="2" indent="-342900"/>
            <a:r>
              <a:rPr lang="en-US" altLang="zh-CN" sz="2400" dirty="0"/>
              <a:t>HSI </a:t>
            </a:r>
            <a:r>
              <a:rPr lang="zh-CN" altLang="en-US" sz="2400" dirty="0"/>
              <a:t>图像</a:t>
            </a:r>
            <a:endParaRPr lang="en-US" altLang="zh-CN" sz="2400" dirty="0"/>
          </a:p>
          <a:p>
            <a:pPr marL="1028700" lvl="2" indent="-342900"/>
            <a:r>
              <a:rPr lang="en-US" altLang="zh-CN" sz="2400" dirty="0"/>
              <a:t>Lab </a:t>
            </a:r>
            <a:r>
              <a:rPr lang="zh-CN" altLang="en-US" sz="2400" dirty="0"/>
              <a:t>图像</a:t>
            </a:r>
            <a:r>
              <a:rPr lang="en-US" altLang="zh-CN" sz="2400" dirty="0"/>
              <a:t>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71440" y="1673619"/>
            <a:ext cx="6120082" cy="411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79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灰度图像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灰度数字图像是每个像素只有一个采样颜色的图像。这类图像通常显示为从最暗黑色到最亮的白色的灰度。</a:t>
                </a:r>
                <a:endParaRPr lang="en-US" altLang="zh-CN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可以采用下列公式，将</a:t>
                </a:r>
                <a:r>
                  <a:rPr lang="en-US" altLang="zh-CN" sz="2000" dirty="0"/>
                  <a:t>RGB</a:t>
                </a:r>
                <a:r>
                  <a:rPr lang="zh-CN" altLang="en-US" sz="2000" dirty="0"/>
                  <a:t>图像转为灰度图像：</a:t>
                </a:r>
                <a:endParaRPr lang="en-US" altLang="zh-CN" sz="2000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ra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=0.3∗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+0.59∗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+0.11∗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sz="2000" b="0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𝐺𝑟𝑎𝑦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]/3</m:t>
                    </m:r>
                  </m:oMath>
                </a14:m>
                <a:endParaRPr lang="en-US" altLang="zh-CN" sz="2000" b="0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𝐺𝑟𝑎𝑦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  <a:blipFill>
                <a:blip r:embed="rId2"/>
                <a:stretch>
                  <a:fillRect l="-922" r="-10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97062" y="1507529"/>
            <a:ext cx="4555442" cy="13268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EB2D91-2614-DF5F-023E-71C44CFC5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062" y="3429000"/>
            <a:ext cx="2605738" cy="254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21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自我介绍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联系方式：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QQ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：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939647181</a:t>
            </a:r>
          </a:p>
          <a:p>
            <a:pPr lvl="1"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邮箱：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  <a:hlinkClick r:id="rId3"/>
              </a:rPr>
              <a:t>22022004@nustti.edu.cn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课程群：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spcAft>
                <a:spcPts val="600"/>
              </a:spcAft>
              <a:defRPr/>
            </a:pP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16BC3BB-58B5-0F49-DB1C-D14E841AB171}"/>
              </a:ext>
            </a:extLst>
          </p:cNvPr>
          <p:cNvSpPr/>
          <p:nvPr/>
        </p:nvSpPr>
        <p:spPr>
          <a:xfrm>
            <a:off x="9161544" y="2106656"/>
            <a:ext cx="1229360" cy="11023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升学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21AFBDA-9A8C-D9D9-720E-8CC8A7464C38}"/>
              </a:ext>
            </a:extLst>
          </p:cNvPr>
          <p:cNvSpPr/>
          <p:nvPr/>
        </p:nvSpPr>
        <p:spPr>
          <a:xfrm>
            <a:off x="8599052" y="3791224"/>
            <a:ext cx="1229360" cy="1102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就业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0BB3736-E514-26CB-4A22-72537828CD8E}"/>
              </a:ext>
            </a:extLst>
          </p:cNvPr>
          <p:cNvSpPr/>
          <p:nvPr/>
        </p:nvSpPr>
        <p:spPr>
          <a:xfrm>
            <a:off x="6636326" y="4510880"/>
            <a:ext cx="1229360" cy="110236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科研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4B0985C-AEA9-C64F-E00A-B47892474355}"/>
              </a:ext>
            </a:extLst>
          </p:cNvPr>
          <p:cNvSpPr/>
          <p:nvPr/>
        </p:nvSpPr>
        <p:spPr>
          <a:xfrm>
            <a:off x="6636326" y="1686012"/>
            <a:ext cx="1229360" cy="110236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AEFF46-44B8-0383-2F9E-DD047158F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6155" y="3213548"/>
            <a:ext cx="21526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1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二值图像（黑白图像）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二值图像也叫黑白图像，是特殊的 </a:t>
                </a:r>
                <a:r>
                  <a:rPr lang="en-US" altLang="zh-CN" sz="2000" dirty="0"/>
                  <a:t>1bit </a:t>
                </a:r>
                <a:r>
                  <a:rPr lang="zh-CN" altLang="en-US" sz="2000" dirty="0"/>
                  <a:t>色深的灰度图像</a:t>
                </a:r>
                <a:endParaRPr lang="en-US" altLang="zh-CN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转换过程：彩色图像 </a:t>
                </a:r>
                <a:r>
                  <a:rPr lang="en-US" altLang="zh-CN" sz="2000" dirty="0"/>
                  <a:t>-&gt; </a:t>
                </a:r>
                <a:r>
                  <a:rPr lang="zh-CN" altLang="en-US" sz="2000" dirty="0"/>
                  <a:t>灰度图像 </a:t>
                </a:r>
                <a:r>
                  <a:rPr lang="en-US" altLang="zh-CN" sz="2000" dirty="0"/>
                  <a:t>-&gt; </a:t>
                </a:r>
                <a:r>
                  <a:rPr lang="zh-CN" altLang="en-US" sz="2000" dirty="0"/>
                  <a:t>二值图像</a:t>
                </a:r>
                <a:endParaRPr lang="en-US" altLang="zh-CN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公式：</a:t>
                </a:r>
                <a:endParaRPr lang="en-US" altLang="zh-CN" sz="2000" dirty="0"/>
              </a:p>
              <a:p>
                <a:pPr marL="571500" lvl="1" indent="-342900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𝑇h𝑟𝑒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h𝑜𝑙𝑑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255, 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≫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𝑇h𝑟𝑒𝑠h𝑜𝑙𝑑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  <a:blipFill>
                <a:blip r:embed="rId2"/>
                <a:stretch>
                  <a:fillRect l="-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54779" y="2035244"/>
            <a:ext cx="3557370" cy="35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20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sz="2800" dirty="0"/>
              <a:t>数字图像处理概述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PowerPoint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设计器根据幻灯片中的内容，为演示文稿提供专业的设计建议。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设计器是订阅专属功能。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如果你有 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Office 365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订阅，下一张幻灯片会介绍如何在新的演示文稿中使用此功能。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5" name="图片 4" descr="显示不同设计选项的设计灵感窗格"/>
          <p:cNvPicPr>
            <a:picLocks noChangeAspect="1"/>
          </p:cNvPicPr>
          <p:nvPr/>
        </p:nvPicPr>
        <p:blipFill rotWithShape="1">
          <a:blip r:embed="rId3"/>
          <a:srcRect l="21716" t="2160" r="1890" b="-2160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如何使用 </a:t>
            </a:r>
            <a:r>
              <a:rPr lang="en-US" altLang="zh-CN" dirty="0">
                <a:cs typeface="Segoe UI Light" panose="020B0502040204020203" pitchFamily="34" charset="0"/>
              </a:rPr>
              <a:t>PowerPoint </a:t>
            </a:r>
            <a:r>
              <a:rPr lang="zh-CN" altLang="en-US" dirty="0">
                <a:cs typeface="Segoe UI Light" panose="020B0502040204020203" pitchFamily="34" charset="0"/>
              </a:rPr>
              <a:t>设计器</a:t>
            </a:r>
          </a:p>
        </p:txBody>
      </p:sp>
      <p:sp>
        <p:nvSpPr>
          <p:cNvPr id="25" name="内容占位符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工作方式如下：</a:t>
            </a:r>
          </a:p>
        </p:txBody>
      </p:sp>
      <p:grpSp>
        <p:nvGrpSpPr>
          <p:cNvPr id="18" name="组 17" descr="带有编号 1（表示第 1 步）的小圆圈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椭圆形 18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文本框 19" descr="编号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内容占位符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转到“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文件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新建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空白演示文稿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”，新建一个演示文稿。</a:t>
            </a:r>
          </a:p>
        </p:txBody>
      </p:sp>
      <p:grpSp>
        <p:nvGrpSpPr>
          <p:cNvPr id="33" name="组 32" descr="带有编号 2（表示第 2 步）的小圆圈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椭圆形 3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 descr="编号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内容占位符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在第一张幻灯片中添加一张图片：转到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插入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图片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”或“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插入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联机图片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，然后选择图片。</a:t>
            </a:r>
            <a:b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b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</a:b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提示：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添加图片时需要处于联机状态。</a:t>
            </a:r>
          </a:p>
        </p:txBody>
      </p:sp>
      <p:grpSp>
        <p:nvGrpSpPr>
          <p:cNvPr id="22" name="组 21" descr="带有编号 3（表示第 3 步）的小圆圈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椭圆形 2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文本框 29" descr="编号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内容占位符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PowerPoint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询问是否获取设计灵感时，选择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开始吧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”。</a:t>
            </a:r>
          </a:p>
        </p:txBody>
      </p:sp>
      <p:grpSp>
        <p:nvGrpSpPr>
          <p:cNvPr id="37" name="组 36" descr="带有编号 4（表示第 4 步）的小圆圈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椭圆形 37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文本框 38" descr="编号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内容占位符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从“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设计理念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”任务窗格中选择喜欢的设计。</a:t>
            </a:r>
          </a:p>
        </p:txBody>
      </p:sp>
      <p:pic>
        <p:nvPicPr>
          <p:cNvPr id="29" name="图片 28" descr="包含插入图片选项的“插入”选项卡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图片 22" descr="询问用户是否要获取设计灵感的“设计灵感”对话框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93033" y="3067244"/>
            <a:ext cx="2900886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平滑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通过“平滑”，可在演示文稿中创作流畅的动画和对象移动。使用两张相似的幻灯片执行动画，但在观众看来动作发生在一张幻灯片。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CN" altLang="en-US" sz="1200" b="1" dirty="0">
                <a:solidFill>
                  <a:srgbClr val="D24726"/>
                </a:solidFill>
                <a:cs typeface="Segoe UI" panose="020B0502040204020203" pitchFamily="34" charset="0"/>
              </a:rPr>
              <a:t>播放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右侧视频，查看快速示例。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平滑是订阅专属功能。如果你有 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Office 365 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订阅，可按照下一张幻灯片中的步骤自行试用。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7" name="“平滑”视频" descr="展示“平滑”功能示例的视频，可通过 Alt+P 快捷键播放或暂停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设置“</a:t>
            </a:r>
            <a:r>
              <a:rPr lang="zh-CN" altLang="en-US" dirty="0">
                <a:cs typeface="Segoe UI Light" panose="020B0502040204020203" pitchFamily="34" charset="0"/>
              </a:rPr>
              <a:t>平滑</a:t>
            </a:r>
            <a:r>
              <a:rPr lang="zh-CN" altLang="en-US" dirty="0"/>
              <a:t>”</a:t>
            </a:r>
          </a:p>
        </p:txBody>
      </p:sp>
      <p:sp>
        <p:nvSpPr>
          <p:cNvPr id="30" name="内容占位符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利用这些两个简单的“行星”自行尝试</a:t>
            </a:r>
          </a:p>
        </p:txBody>
      </p:sp>
      <p:grpSp>
        <p:nvGrpSpPr>
          <p:cNvPr id="13" name="组 12" descr="带有编号 1（表示第 1 步）的小圆圈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椭圆形 1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文本框 14" descr="编号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内容占位符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复制此幻灯片：右键单击幻灯片缩略图，然后选择“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复制幻灯片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”。</a:t>
            </a:r>
          </a:p>
        </p:txBody>
      </p:sp>
      <p:grpSp>
        <p:nvGrpSpPr>
          <p:cNvPr id="18" name="组 17" descr="带有编号 2（表示第 2 步）的小圆圈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椭圆形 22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文本框 23" descr="编号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内容占位符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在两张相同的幻灯片中，对第二张右侧的形状进行某些更改（移动、调整大小、更改颜色），然后转到“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切换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平滑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”。</a:t>
            </a:r>
          </a:p>
        </p:txBody>
      </p:sp>
      <p:grpSp>
        <p:nvGrpSpPr>
          <p:cNvPr id="26" name="组 25" descr="带有编号 3（表示第 3 步）的小圆圈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椭圆形 26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文本框 27" descr="编号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内容占位符 17"/>
          <p:cNvSpPr txBox="1">
            <a:spLocks/>
          </p:cNvSpPr>
          <p:nvPr/>
        </p:nvSpPr>
        <p:spPr>
          <a:xfrm>
            <a:off x="1076799" y="4360521"/>
            <a:ext cx="2784602" cy="111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返回两张幻灯片中的第一张，按“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幻灯片放映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”按钮，然后选择“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播放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”，观看圆圈的平滑切换！</a:t>
            </a:r>
          </a:p>
        </p:txBody>
      </p:sp>
      <p:sp>
        <p:nvSpPr>
          <p:cNvPr id="17" name="内容占位符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提示：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zh-CN" altLang="en-US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效果选项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可以提供更多的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平滑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”选项。</a:t>
            </a:r>
          </a:p>
        </p:txBody>
      </p:sp>
      <p:pic>
        <p:nvPicPr>
          <p:cNvPr id="2" name="图片 1" descr="显示“复制幻灯片”选项的幻灯片缩略图上下文菜单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45391" y="1455491"/>
            <a:ext cx="1402147" cy="1803887"/>
          </a:xfrm>
          <a:prstGeom prst="rect">
            <a:avLst/>
          </a:prstGeom>
        </p:spPr>
      </p:pic>
      <p:pic>
        <p:nvPicPr>
          <p:cNvPr id="6" name="图片 5" descr="显示平滑切换的“切换”选项卡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84500" y="3159609"/>
            <a:ext cx="2467551" cy="1185923"/>
          </a:xfrm>
          <a:prstGeom prst="rect">
            <a:avLst/>
          </a:prstGeom>
        </p:spPr>
      </p:pic>
      <p:pic>
        <p:nvPicPr>
          <p:cNvPr id="5" name="图片 4" descr="“幻灯片放映”按钮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37079" y="4344232"/>
            <a:ext cx="2134319" cy="887083"/>
          </a:xfrm>
          <a:prstGeom prst="rect">
            <a:avLst/>
          </a:prstGeom>
        </p:spPr>
      </p:pic>
      <p:cxnSp>
        <p:nvCxnSpPr>
          <p:cNvPr id="20" name="直接连接符​​(S)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296866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形 9" descr="蓝色大圆圈，内含浅蓝色小圆圈"/>
          <p:cNvSpPr/>
          <p:nvPr/>
        </p:nvSpPr>
        <p:spPr>
          <a:xfrm>
            <a:off x="7236525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10" descr="深蓝色大圆圈中的浅蓝色小圆圈"/>
          <p:cNvSpPr/>
          <p:nvPr/>
        </p:nvSpPr>
        <p:spPr bwMode="ltGray">
          <a:xfrm>
            <a:off x="8086223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zh-cn" dirty="0">
                <a:cs typeface="Segoe UI Light" panose="020B0502040204020203" pitchFamily="34" charset="0"/>
              </a:rPr>
              <a:t>实时协同工作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zh-cn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与他人共享演示文稿时，可以看到他们同时与你协同工作。</a:t>
            </a:r>
            <a:b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</a:br>
            <a:b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</a:br>
            <a:r>
              <a:rPr lang="zh-cn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工作方式如下：</a:t>
            </a:r>
          </a:p>
        </p:txBody>
      </p:sp>
      <p:pic>
        <p:nvPicPr>
          <p:cNvPr id="11" name="图片 10" descr="显示使用同一个演示文稿的人数的共享图标 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25111"/>
            <a:ext cx="3262550" cy="1475659"/>
          </a:xfrm>
          <a:prstGeom prst="rect">
            <a:avLst/>
          </a:prstGeom>
        </p:spPr>
      </p:pic>
      <p:grpSp>
        <p:nvGrpSpPr>
          <p:cNvPr id="33" name="组 32" descr="带有编号 1（表示第 1 步）的小圆圈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椭圆形 3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 descr="编号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内容占位符 17"/>
          <p:cNvSpPr txBox="1">
            <a:spLocks/>
          </p:cNvSpPr>
          <p:nvPr/>
        </p:nvSpPr>
        <p:spPr>
          <a:xfrm>
            <a:off x="1066039" y="4571824"/>
            <a:ext cx="2696774" cy="992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在功能区上方选择“</a:t>
            </a:r>
            <a:r>
              <a:rPr lang="zh-cn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共享</a:t>
            </a:r>
            <a:r>
              <a:rPr 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”或使用快捷键 </a:t>
            </a:r>
            <a:r>
              <a:rPr lang="zh-cn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Alt-ZS</a:t>
            </a:r>
            <a:r>
              <a:rPr 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 邀请他人与你协作（此时可保存到云中。）</a:t>
            </a:r>
          </a:p>
        </p:txBody>
      </p:sp>
      <p:pic>
        <p:nvPicPr>
          <p:cNvPr id="9" name="图片 8" descr="显示正在使用一张幻灯片的人员的标记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组 35" descr="带有编号 2（表示第 2 步）的小圆圈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椭圆形 36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文本框 37" descr="编号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内容占位符 17"/>
          <p:cNvSpPr txBox="1">
            <a:spLocks/>
          </p:cNvSpPr>
          <p:nvPr/>
        </p:nvSpPr>
        <p:spPr>
          <a:xfrm>
            <a:off x="4747856" y="4571824"/>
            <a:ext cx="2727178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有其他人使用演示文稿时，会出现一个标记，显示哪位用户正在使用哪张幻灯片...</a:t>
            </a:r>
          </a:p>
        </p:txBody>
      </p:sp>
      <p:pic>
        <p:nvPicPr>
          <p:cNvPr id="12" name="图片 11" descr="显示正在编辑的幻灯片部分的标记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组 38" descr="带有编号 3（表示第 3 步）的小圆圈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椭圆形 39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文本框 40" descr="编号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内容占位符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...以及他们正在编辑哪部分幻灯片。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熟练使用“操作说明搜索”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“操作说明搜索”框可在需要时查找恰当的命令，</a:t>
            </a:r>
            <a:b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为你节省时间并让你专心工作。</a:t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请尝试：</a:t>
            </a:r>
          </a:p>
        </p:txBody>
      </p:sp>
      <p:grpSp>
        <p:nvGrpSpPr>
          <p:cNvPr id="4" name="组 3" descr="带有编号 1（表示第 1 步）的小圆圈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椭圆形 1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" name="文本框 2" descr="编号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内容占位符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选择右侧的“</a:t>
            </a:r>
            <a:r>
              <a:rPr lang="zh-CN" altLang="en-US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机器人图片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”。</a:t>
            </a:r>
          </a:p>
        </p:txBody>
      </p:sp>
      <p:grpSp>
        <p:nvGrpSpPr>
          <p:cNvPr id="19" name="组 18" descr="带有编号 2（表示第 2 步）的小圆圈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椭圆形 19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文本框 20" descr="编号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内容占位符 17"/>
          <p:cNvSpPr txBox="1">
            <a:spLocks/>
          </p:cNvSpPr>
          <p:nvPr/>
        </p:nvSpPr>
        <p:spPr>
          <a:xfrm>
            <a:off x="1066039" y="3353185"/>
            <a:ext cx="3300015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在“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操作说明搜索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”框中键入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zh-CN" altLang="en-US" i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动画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，然后选择“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添加动画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”。</a:t>
            </a:r>
          </a:p>
        </p:txBody>
      </p:sp>
      <p:grpSp>
        <p:nvGrpSpPr>
          <p:cNvPr id="31" name="组 30" descr="带有编号 3（表示第 3 步）的小圆圈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椭圆形 31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文本框 32" descr="编号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内容占位符 17"/>
          <p:cNvSpPr txBox="1">
            <a:spLocks/>
          </p:cNvSpPr>
          <p:nvPr/>
        </p:nvSpPr>
        <p:spPr>
          <a:xfrm>
            <a:off x="1064636" y="4303697"/>
            <a:ext cx="2134038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选择一个动画效果，如“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缩放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”，看看会发生什么。</a:t>
            </a:r>
          </a:p>
        </p:txBody>
      </p:sp>
      <p:sp>
        <p:nvSpPr>
          <p:cNvPr id="25" name="文本框 16" descr="选我"/>
          <p:cNvSpPr txBox="1"/>
          <p:nvPr/>
        </p:nvSpPr>
        <p:spPr>
          <a:xfrm rot="21077122">
            <a:off x="5952681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zh-CN" altLang="en-US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选我</a:t>
            </a:r>
            <a:endParaRPr lang="zh-CN" altLang="en-US" sz="1200" b="1" kern="1400">
              <a:solidFill>
                <a:srgbClr val="D24726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“操作说明搜索”框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13914" y="3410945"/>
            <a:ext cx="2106152" cy="220832"/>
          </a:xfrm>
          <a:prstGeom prst="rect">
            <a:avLst/>
          </a:prstGeom>
        </p:spPr>
      </p:pic>
      <p:pic>
        <p:nvPicPr>
          <p:cNvPr id="7" name="图片 6" descr="显示缩放选项的“动画”选项卡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24509" y="4069080"/>
            <a:ext cx="3803903" cy="2438400"/>
          </a:xfrm>
          <a:prstGeom prst="rect">
            <a:avLst/>
          </a:prstGeom>
        </p:spPr>
      </p:pic>
      <p:pic>
        <p:nvPicPr>
          <p:cNvPr id="24" name="图片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图片 22" descr="机器人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无需离开幻灯片即可浏览</a:t>
            </a:r>
          </a:p>
        </p:txBody>
      </p:sp>
      <p:sp>
        <p:nvSpPr>
          <p:cNvPr id="16" name="内容占位符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智能查找功能支持直接在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PowerPoint 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中检索信息。</a:t>
            </a:r>
            <a:b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b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请尝试：</a:t>
            </a:r>
          </a:p>
        </p:txBody>
      </p:sp>
      <p:pic>
        <p:nvPicPr>
          <p:cNvPr id="18" name="图片 17" descr="显示“智能查找”功能的三张图片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组 32" descr="带有编号 1（表示第 1 步）的小圆圈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椭圆形 3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 descr="编号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内容占位符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右键单击词组“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办公室家具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”中的单词“</a:t>
            </a:r>
            <a:r>
              <a:rPr lang="zh-CN" altLang="en-US" i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办公室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</a:t>
            </a:r>
          </a:p>
        </p:txBody>
      </p:sp>
      <p:grpSp>
        <p:nvGrpSpPr>
          <p:cNvPr id="36" name="组 35" descr="带有编号 2（表示第 2 步）的小圆圈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椭圆形 36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文本框 37" descr="编号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内容占位符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选择”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智能查找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”，请注意，结果是该词组的上下文，而不是“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Microsoft Office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应用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 。</a:t>
            </a:r>
            <a:endParaRPr lang="zh-CN" altLang="en-US" dirty="0">
              <a:solidFill>
                <a:srgbClr val="D2472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39" name="组 38" descr="带有编号 3（表示第 3 步）的小圆圈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椭圆形 39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文本框 40" descr="编号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内容占位符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接下来右键单击第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步中的单词“</a:t>
            </a:r>
            <a:r>
              <a:rPr lang="zh-CN" altLang="en-US" i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办公室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”，再试试“智能查找”功能。</a:t>
            </a:r>
          </a:p>
          <a:p>
            <a:pPr marL="0" indent="0" rtl="0">
              <a:spcAft>
                <a:spcPts val="2000"/>
              </a:spcAft>
              <a:buNone/>
            </a:pP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>
                <a:cs typeface="Segoe UI Light" panose="020B0502040204020203" pitchFamily="34" charset="0"/>
              </a:rPr>
              <a:t>尚有关于 </a:t>
            </a:r>
            <a:r>
              <a:rPr lang="en-US" altLang="zh-CN">
                <a:cs typeface="Segoe UI Light" panose="020B0502040204020203" pitchFamily="34" charset="0"/>
              </a:rPr>
              <a:t>PowerPoint </a:t>
            </a:r>
            <a:r>
              <a:rPr lang="zh-CN" altLang="en-US">
                <a:cs typeface="Segoe UI Light" panose="020B0502040204020203" pitchFamily="34" charset="0"/>
              </a:rPr>
              <a:t>的问题？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zh-CN" altLang="en-US" sz="20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</a:rPr>
              <a:t>选择</a:t>
            </a:r>
            <a:r>
              <a:rPr lang="zh-CN" altLang="en-US" sz="2000">
                <a:cs typeface="Segoe UI Light" panose="020B0502040204020203" pitchFamily="34" charset="0"/>
              </a:rPr>
              <a:t>“</a:t>
            </a:r>
            <a:r>
              <a:rPr lang="zh-CN" altLang="en-US" sz="2000" b="1">
                <a:solidFill>
                  <a:srgbClr val="D24726"/>
                </a:solidFill>
                <a:cs typeface="Segoe UI Semibold" panose="020B0702040204020203" pitchFamily="34" charset="0"/>
              </a:rPr>
              <a:t>操作说明搜索</a:t>
            </a:r>
            <a:r>
              <a:rPr lang="zh-CN" altLang="en-US" sz="2000">
                <a:cs typeface="Segoe UI Light" panose="020B0502040204020203" pitchFamily="34" charset="0"/>
              </a:rPr>
              <a:t>”                 </a:t>
            </a:r>
            <a:r>
              <a:rPr lang="zh-CN" altLang="en-US" sz="20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</a:rPr>
              <a:t>按钮，然后键入想要了解的内容。</a:t>
            </a:r>
            <a:br>
              <a:rPr lang="zh-CN" altLang="en-US" sz="20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</a:rPr>
            </a:br>
            <a:endParaRPr lang="zh-CN" altLang="en-US" sz="2000">
              <a:latin typeface="Microsoft YaHei UI Light" panose="020B0502040204020203" pitchFamily="34" charset="-122"/>
              <a:ea typeface="Microsoft YaHei UI Light" panose="020B0502040204020203" pitchFamily="34" charset="-122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zh-CN" altLang="en-US" sz="2000" u="sng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  <a:hlinkClick r:id="rId3" tooltip="访问 PowerPoint 团队博客"/>
              </a:rPr>
              <a:t>访问 </a:t>
            </a:r>
            <a:r>
              <a:rPr lang="en-US" altLang="zh-CN" sz="2000" u="sng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  <a:hlinkClick r:id="rId3" tooltip="访问 PowerPoint 团队博客"/>
              </a:rPr>
              <a:t>PowerPoint </a:t>
            </a:r>
            <a:r>
              <a:rPr lang="zh-CN" altLang="en-US" sz="2000" u="sng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  <a:hlinkClick r:id="rId3" tooltip="访问 PowerPoint 团队博客"/>
              </a:rPr>
              <a:t>团队博客</a:t>
            </a:r>
            <a:endParaRPr lang="zh-CN" altLang="en-US" sz="2000">
              <a:latin typeface="Microsoft YaHei UI Light" panose="020B0502040204020203" pitchFamily="34" charset="-122"/>
              <a:ea typeface="Microsoft YaHei UI Light" panose="020B0502040204020203" pitchFamily="34" charset="-122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zh-CN" altLang="en-US" sz="20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  <a:hlinkClick r:id="rId4" tooltip="转到免费的 PowerPoint 培训"/>
              </a:rPr>
              <a:t>转到免费的 </a:t>
            </a:r>
            <a:r>
              <a:rPr lang="en-US" altLang="zh-CN" sz="20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  <a:hlinkClick r:id="rId4" tooltip="转到免费的 PowerPoint 培训"/>
              </a:rPr>
              <a:t>PowerPoint </a:t>
            </a:r>
            <a:r>
              <a:rPr lang="zh-CN" altLang="en-US" sz="20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  <a:hlinkClick r:id="rId4" tooltip="转到免费的 PowerPoint 培训"/>
              </a:rPr>
              <a:t>培训</a:t>
            </a:r>
            <a:endParaRPr lang="zh-CN" altLang="en-US" sz="2000">
              <a:latin typeface="Microsoft YaHei UI Light" panose="020B0502040204020203" pitchFamily="34" charset="-122"/>
              <a:ea typeface="Microsoft YaHei UI Light" panose="020B0502040204020203" pitchFamily="34" charset="-122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zh-CN" altLang="en-US" sz="2000">
              <a:latin typeface="Microsoft YaHei UI Light" panose="020B0502040204020203" pitchFamily="34" charset="-122"/>
              <a:ea typeface="Microsoft YaHei UI Light" panose="020B0502040204020203" pitchFamily="34" charset="-122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zh-CN" altLang="en-US" sz="2000">
              <a:latin typeface="Microsoft YaHei UI Light" panose="020B0502040204020203" pitchFamily="34" charset="-122"/>
              <a:ea typeface="Microsoft YaHei UI Light" panose="020B0502040204020203" pitchFamily="34" charset="-122"/>
              <a:cs typeface="Segoe UI Light" panose="020B0502040204020203" pitchFamily="34" charset="0"/>
            </a:endParaRPr>
          </a:p>
        </p:txBody>
      </p:sp>
      <p:pic>
        <p:nvPicPr>
          <p:cNvPr id="2" name="图片 1" descr="“操作说明搜索”按钮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884920" y="2377057"/>
            <a:ext cx="1268511" cy="1189747"/>
          </a:xfrm>
          <a:prstGeom prst="rect">
            <a:avLst/>
          </a:prstGeom>
        </p:spPr>
      </p:pic>
      <p:pic>
        <p:nvPicPr>
          <p:cNvPr id="8" name="图片 7" descr="其超链接指向 PowerPoint 团队博客的向右箭头。选择该图像，访问 PowerPoint 团队博客 ">
            <a:hlinkClick r:id="rId3" tooltip="选择此处，访问 PowerPoint 团队博客。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98" y="3566804"/>
            <a:ext cx="661940" cy="661940"/>
          </a:xfrm>
          <a:prstGeom prst="rect">
            <a:avLst/>
          </a:prstGeom>
        </p:spPr>
      </p:pic>
      <p:pic>
        <p:nvPicPr>
          <p:cNvPr id="7" name="图片 6" descr="带有指向免费 PowerPoint 培训超链接的向右箭头。选择该图像可访问免费的 PowerPoint 培训">
            <a:hlinkClick r:id="rId4" tooltip="选择此处，转到免费的 PowerPoint 培训。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98" y="4252716"/>
            <a:ext cx="661940" cy="6619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zh-CN" altLang="en-US" sz="14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</a:rPr>
              <a:t>在幻灯片放映模式下选择箭头</a:t>
            </a:r>
          </a:p>
        </p:txBody>
      </p:sp>
      <p:pic>
        <p:nvPicPr>
          <p:cNvPr id="11" name="图片 10" descr="“操作说明搜索”框建议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106173" y="2694293"/>
            <a:ext cx="3342918" cy="146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课程介绍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数字图像处理是</a:t>
            </a:r>
            <a:r>
              <a:rPr lang="zh-CN" altLang="en-US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实验性较强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的课程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最终成绩：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实验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60% 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（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5~6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）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理论考试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30%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平时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10%</a:t>
            </a:r>
          </a:p>
        </p:txBody>
      </p:sp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30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参考资料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课内资料：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上课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PPT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实验课指导书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教材 （数字图像处理与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Python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实现）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" name="内容占位符 17">
            <a:extLst>
              <a:ext uri="{FF2B5EF4-FFF2-40B4-BE49-F238E27FC236}">
                <a16:creationId xmlns:a16="http://schemas.microsoft.com/office/drawing/2014/main" id="{72200459-9DC1-06CE-C40F-3466B9311C39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课外资料：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数字图像处理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-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冈萨雷斯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互联网资源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6A0A0B-972B-89E3-CFA1-7A84A0BF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334" y="3537388"/>
            <a:ext cx="1771898" cy="17718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1C26E9-1141-0B52-42EE-3A7762CE7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394" y="5362394"/>
            <a:ext cx="2023476" cy="7836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43C0E7-6E7D-5797-CB55-419B99F42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352" y="4468903"/>
            <a:ext cx="1609974" cy="7836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D124BF8-351B-DDD4-BD43-7C8B7E168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2927" y="5488692"/>
            <a:ext cx="1582227" cy="7911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9B5F586-89D6-A929-9794-92A28A3B50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9088" y="3727121"/>
            <a:ext cx="1483564" cy="74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2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学术诚信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B3608B-75CF-912F-16AA-0ABD0BFECF28}"/>
              </a:ext>
            </a:extLst>
          </p:cNvPr>
          <p:cNvSpPr txBox="1"/>
          <p:nvPr/>
        </p:nvSpPr>
        <p:spPr>
          <a:xfrm>
            <a:off x="541610" y="1524708"/>
            <a:ext cx="5097190" cy="367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通勤率 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—&gt; 10%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的平时分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（</a:t>
            </a:r>
            <a:r>
              <a:rPr lang="zh-CN" altLang="en-US" sz="2000" dirty="0">
                <a:solidFill>
                  <a:srgbClr val="FF0000"/>
                </a:solidFill>
                <a:cs typeface="Segoe UI" panose="020B0502040204020203" pitchFamily="34" charset="0"/>
              </a:rPr>
              <a:t>严禁无理由缺勤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，特殊情况请假）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171450" indent="-171450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遵守</a:t>
            </a:r>
            <a:r>
              <a:rPr lang="zh-CN" altLang="en-US" sz="2000" dirty="0">
                <a:solidFill>
                  <a:srgbClr val="FF0000"/>
                </a:solidFill>
                <a:cs typeface="Segoe UI" panose="020B0502040204020203" pitchFamily="34" charset="0"/>
              </a:rPr>
              <a:t>学术诚信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，不允许抄袭，严禁弄虚作假。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171450" indent="-171450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实验部分，请大家一定不要抄袭。我会认真评阅。如有雷同，此次实验为</a:t>
            </a:r>
            <a:r>
              <a:rPr lang="en-US" altLang="zh-CN" sz="2000" dirty="0">
                <a:solidFill>
                  <a:srgbClr val="FF0000"/>
                </a:solidFill>
                <a:cs typeface="Segoe UI" panose="020B0502040204020203" pitchFamily="34" charset="0"/>
              </a:rPr>
              <a:t>0</a:t>
            </a:r>
            <a:r>
              <a:rPr lang="zh-CN" altLang="en-US" sz="2000" dirty="0">
                <a:solidFill>
                  <a:srgbClr val="FF0000"/>
                </a:solidFill>
                <a:cs typeface="Segoe UI" panose="020B0502040204020203" pitchFamily="34" charset="0"/>
              </a:rPr>
              <a:t>分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。不管是抄还是被抄。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6E865F-EB19-5F4A-44DE-2FFCA0CE8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310" y="1571366"/>
            <a:ext cx="386769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5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实验要求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每次实验都会有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Deadline 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。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超时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1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天以内，本次实验扣</a:t>
            </a:r>
            <a:r>
              <a:rPr lang="en-US" altLang="zh-CN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10%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超时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天以内，扣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30%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超时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3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天以内，扣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50%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超时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3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天即以上，本次实验</a:t>
            </a:r>
            <a:r>
              <a:rPr lang="en-US" altLang="zh-CN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0</a:t>
            </a:r>
            <a:r>
              <a:rPr lang="zh-CN" altLang="en-US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分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，过时不收。（</a:t>
            </a:r>
            <a:r>
              <a:rPr lang="zh-CN" altLang="en-US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特殊原因，请找成长导师与我说明情况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）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实验采用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Python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编程语言。（提前熟悉下语法）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每次实验，需要提交源码和撰写一份实验报告（格式自拟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pdf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提交，有一定的</a:t>
            </a:r>
            <a:r>
              <a:rPr lang="zh-CN" altLang="en-US" sz="18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美观分数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）。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严禁抄袭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不会的题，请写上思路和课上相关内容知识点。</a:t>
            </a:r>
          </a:p>
        </p:txBody>
      </p:sp>
    </p:spTree>
    <p:extLst>
      <p:ext uri="{BB962C8B-B14F-4D97-AF65-F5344CB8AC3E}">
        <p14:creationId xmlns:p14="http://schemas.microsoft.com/office/powerpoint/2010/main" val="77819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63AD888-D53C-F6DF-EC0B-B908552EE126}"/>
              </a:ext>
            </a:extLst>
          </p:cNvPr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chemeClr val="bg1"/>
                </a:solidFill>
              </a:rPr>
              <a:t>数字图像概述与基础</a:t>
            </a:r>
            <a:endParaRPr lang="en-US" altLang="zh-CN" sz="4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叶志鹏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93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数字图像概述与基础</a:t>
            </a:r>
            <a:r>
              <a:rPr lang="en-US" altLang="zh-CN" dirty="0"/>
              <a:t>-</a:t>
            </a:r>
            <a:r>
              <a:rPr lang="zh-CN" altLang="en-US" dirty="0"/>
              <a:t>学习目标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435608"/>
            <a:ext cx="5331915" cy="49743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数字图像处理概述（是什么技术，为什么要学，应用）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人类视觉系统，光与电磁波，颜色模型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数字图像的感知与获取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数字图像的表示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数字图像的存储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数字图像的分辨率与颜色深度</a:t>
            </a:r>
          </a:p>
        </p:txBody>
      </p:sp>
    </p:spTree>
    <p:extLst>
      <p:ext uri="{BB962C8B-B14F-4D97-AF65-F5344CB8AC3E}">
        <p14:creationId xmlns:p14="http://schemas.microsoft.com/office/powerpoint/2010/main" val="481251979"/>
      </p:ext>
    </p:extLst>
  </p:cSld>
  <p:clrMapOvr>
    <a:masterClrMapping/>
  </p:clrMapOvr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7_TF10001108_Win32" id="{DDD6289A-B149-4983-BD16-17C7F9BA4746}" vid="{D63F4E8F-BBE1-453F-A9A8-66EB479E395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{E5145BE6-5A99-421D-A9AF-DF1CAC033F12}tf10001108_win32</Template>
  <TotalTime>1144</TotalTime>
  <Words>1918</Words>
  <Application>Microsoft Office PowerPoint</Application>
  <PresentationFormat>宽屏</PresentationFormat>
  <Paragraphs>238</Paragraphs>
  <Slides>38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5" baseType="lpstr">
      <vt:lpstr>Lucida Grande</vt:lpstr>
      <vt:lpstr>Microsoft YaHei UI</vt:lpstr>
      <vt:lpstr>Microsoft YaHei UI Light</vt:lpstr>
      <vt:lpstr>Arial</vt:lpstr>
      <vt:lpstr>Cambria Math</vt:lpstr>
      <vt:lpstr>Segoe UI</vt:lpstr>
      <vt:lpstr>欢迎文档</vt:lpstr>
      <vt:lpstr>数字图像处理</vt:lpstr>
      <vt:lpstr>自我介绍</vt:lpstr>
      <vt:lpstr>自我介绍</vt:lpstr>
      <vt:lpstr>课程介绍</vt:lpstr>
      <vt:lpstr>参考资料</vt:lpstr>
      <vt:lpstr>学术诚信</vt:lpstr>
      <vt:lpstr>实验要求</vt:lpstr>
      <vt:lpstr>PowerPoint 演示文稿</vt:lpstr>
      <vt:lpstr>数字图像概述与基础-学习目标</vt:lpstr>
      <vt:lpstr>数字图像处理是什么技术</vt:lpstr>
      <vt:lpstr>数字图像处理的重要性</vt:lpstr>
      <vt:lpstr>数字图像处理的生活应用</vt:lpstr>
      <vt:lpstr>数字图像处理的工业界与学术界应用</vt:lpstr>
      <vt:lpstr>计算机视觉（Computer version）的应用</vt:lpstr>
      <vt:lpstr>计算机视觉（Computer version）的应用</vt:lpstr>
      <vt:lpstr>人类视觉模型-结构</vt:lpstr>
      <vt:lpstr>人类视觉模型-成像原理</vt:lpstr>
      <vt:lpstr>光与电磁波</vt:lpstr>
      <vt:lpstr>光与电磁波</vt:lpstr>
      <vt:lpstr>光与电磁波</vt:lpstr>
      <vt:lpstr>人眼中的色彩</vt:lpstr>
      <vt:lpstr>颜色模型</vt:lpstr>
      <vt:lpstr>颜色模型-RGB</vt:lpstr>
      <vt:lpstr>颜色模型-CMY/CMYK</vt:lpstr>
      <vt:lpstr>数字图像的感知与获取</vt:lpstr>
      <vt:lpstr>数字图像的感知与获取-采样与量化</vt:lpstr>
      <vt:lpstr>数字图像的感知与获取-采样与量化</vt:lpstr>
      <vt:lpstr>图像的表示</vt:lpstr>
      <vt:lpstr>图像的表示-灰度图像</vt:lpstr>
      <vt:lpstr>图像的表示-二值图像（黑白图像）</vt:lpstr>
      <vt:lpstr>数字图像处理概述</vt:lpstr>
      <vt:lpstr>如何使用 PowerPoint 设计器</vt:lpstr>
      <vt:lpstr>平滑</vt:lpstr>
      <vt:lpstr>设置“平滑”</vt:lpstr>
      <vt:lpstr>实时协同工作</vt:lpstr>
      <vt:lpstr>熟练使用“操作说明搜索”</vt:lpstr>
      <vt:lpstr>无需离开幻灯片即可浏览</vt:lpstr>
      <vt:lpstr>尚有关于 PowerPoint 的问题？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数字图像处理</dc:title>
  <dc:creator>叶 志鹏</dc:creator>
  <cp:keywords/>
  <cp:lastModifiedBy>叶 志鹏</cp:lastModifiedBy>
  <cp:revision>220</cp:revision>
  <dcterms:created xsi:type="dcterms:W3CDTF">2022-07-19T07:06:29Z</dcterms:created>
  <dcterms:modified xsi:type="dcterms:W3CDTF">2022-07-20T16:20:50Z</dcterms:modified>
  <cp:version/>
</cp:coreProperties>
</file>